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56"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C4D0243-B405-4C1C-BD1D-E2687639C5F8}"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7D06425-FCFB-4A5A-A0F5-3DD7052DA91B}" type="slidenum">
              <a:rPr lang="en-IN" smtClean="0"/>
              <a:t>‹#›</a:t>
            </a:fld>
            <a:endParaRPr lang="en-IN"/>
          </a:p>
        </p:txBody>
      </p:sp>
    </p:spTree>
    <p:extLst>
      <p:ext uri="{BB962C8B-B14F-4D97-AF65-F5344CB8AC3E}">
        <p14:creationId xmlns:p14="http://schemas.microsoft.com/office/powerpoint/2010/main" val="81196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C4D0243-B405-4C1C-BD1D-E2687639C5F8}"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7D06425-FCFB-4A5A-A0F5-3DD7052DA91B}" type="slidenum">
              <a:rPr lang="en-IN" smtClean="0"/>
              <a:t>‹#›</a:t>
            </a:fld>
            <a:endParaRPr lang="en-IN"/>
          </a:p>
        </p:txBody>
      </p:sp>
    </p:spTree>
    <p:extLst>
      <p:ext uri="{BB962C8B-B14F-4D97-AF65-F5344CB8AC3E}">
        <p14:creationId xmlns:p14="http://schemas.microsoft.com/office/powerpoint/2010/main" val="3923134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C4D0243-B405-4C1C-BD1D-E2687639C5F8}"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7D06425-FCFB-4A5A-A0F5-3DD7052DA91B}" type="slidenum">
              <a:rPr lang="en-IN" smtClean="0"/>
              <a:t>‹#›</a:t>
            </a:fld>
            <a:endParaRPr lang="en-IN"/>
          </a:p>
        </p:txBody>
      </p:sp>
    </p:spTree>
    <p:extLst>
      <p:ext uri="{BB962C8B-B14F-4D97-AF65-F5344CB8AC3E}">
        <p14:creationId xmlns:p14="http://schemas.microsoft.com/office/powerpoint/2010/main" val="1466328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C4D0243-B405-4C1C-BD1D-E2687639C5F8}"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7D06425-FCFB-4A5A-A0F5-3DD7052DA91B}" type="slidenum">
              <a:rPr lang="en-IN" smtClean="0"/>
              <a:t>‹#›</a:t>
            </a:fld>
            <a:endParaRPr lang="en-IN"/>
          </a:p>
        </p:txBody>
      </p:sp>
    </p:spTree>
    <p:extLst>
      <p:ext uri="{BB962C8B-B14F-4D97-AF65-F5344CB8AC3E}">
        <p14:creationId xmlns:p14="http://schemas.microsoft.com/office/powerpoint/2010/main" val="3995912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4D0243-B405-4C1C-BD1D-E2687639C5F8}"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7D06425-FCFB-4A5A-A0F5-3DD7052DA91B}" type="slidenum">
              <a:rPr lang="en-IN" smtClean="0"/>
              <a:t>‹#›</a:t>
            </a:fld>
            <a:endParaRPr lang="en-IN"/>
          </a:p>
        </p:txBody>
      </p:sp>
    </p:spTree>
    <p:extLst>
      <p:ext uri="{BB962C8B-B14F-4D97-AF65-F5344CB8AC3E}">
        <p14:creationId xmlns:p14="http://schemas.microsoft.com/office/powerpoint/2010/main" val="2811445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C4D0243-B405-4C1C-BD1D-E2687639C5F8}"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7D06425-FCFB-4A5A-A0F5-3DD7052DA91B}" type="slidenum">
              <a:rPr lang="en-IN" smtClean="0"/>
              <a:t>‹#›</a:t>
            </a:fld>
            <a:endParaRPr lang="en-IN"/>
          </a:p>
        </p:txBody>
      </p:sp>
    </p:spTree>
    <p:extLst>
      <p:ext uri="{BB962C8B-B14F-4D97-AF65-F5344CB8AC3E}">
        <p14:creationId xmlns:p14="http://schemas.microsoft.com/office/powerpoint/2010/main" val="26601215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C4D0243-B405-4C1C-BD1D-E2687639C5F8}" type="datetimeFigureOut">
              <a:rPr lang="en-IN" smtClean="0"/>
              <a:t>13-01-2023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7D06425-FCFB-4A5A-A0F5-3DD7052DA91B}" type="slidenum">
              <a:rPr lang="en-IN" smtClean="0"/>
              <a:t>‹#›</a:t>
            </a:fld>
            <a:endParaRPr lang="en-IN"/>
          </a:p>
        </p:txBody>
      </p:sp>
    </p:spTree>
    <p:extLst>
      <p:ext uri="{BB962C8B-B14F-4D97-AF65-F5344CB8AC3E}">
        <p14:creationId xmlns:p14="http://schemas.microsoft.com/office/powerpoint/2010/main" val="14950648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C4D0243-B405-4C1C-BD1D-E2687639C5F8}" type="datetimeFigureOut">
              <a:rPr lang="en-IN" smtClean="0"/>
              <a:t>13-01-2023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7D06425-FCFB-4A5A-A0F5-3DD7052DA91B}" type="slidenum">
              <a:rPr lang="en-IN" smtClean="0"/>
              <a:t>‹#›</a:t>
            </a:fld>
            <a:endParaRPr lang="en-IN"/>
          </a:p>
        </p:txBody>
      </p:sp>
    </p:spTree>
    <p:extLst>
      <p:ext uri="{BB962C8B-B14F-4D97-AF65-F5344CB8AC3E}">
        <p14:creationId xmlns:p14="http://schemas.microsoft.com/office/powerpoint/2010/main" val="4214017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4D0243-B405-4C1C-BD1D-E2687639C5F8}" type="datetimeFigureOut">
              <a:rPr lang="en-IN" smtClean="0"/>
              <a:t>13-01-2023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7D06425-FCFB-4A5A-A0F5-3DD7052DA91B}" type="slidenum">
              <a:rPr lang="en-IN" smtClean="0"/>
              <a:t>‹#›</a:t>
            </a:fld>
            <a:endParaRPr lang="en-IN"/>
          </a:p>
        </p:txBody>
      </p:sp>
    </p:spTree>
    <p:extLst>
      <p:ext uri="{BB962C8B-B14F-4D97-AF65-F5344CB8AC3E}">
        <p14:creationId xmlns:p14="http://schemas.microsoft.com/office/powerpoint/2010/main" val="321394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4D0243-B405-4C1C-BD1D-E2687639C5F8}"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7D06425-FCFB-4A5A-A0F5-3DD7052DA91B}" type="slidenum">
              <a:rPr lang="en-IN" smtClean="0"/>
              <a:t>‹#›</a:t>
            </a:fld>
            <a:endParaRPr lang="en-IN"/>
          </a:p>
        </p:txBody>
      </p:sp>
    </p:spTree>
    <p:extLst>
      <p:ext uri="{BB962C8B-B14F-4D97-AF65-F5344CB8AC3E}">
        <p14:creationId xmlns:p14="http://schemas.microsoft.com/office/powerpoint/2010/main" val="42809076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4D0243-B405-4C1C-BD1D-E2687639C5F8}"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7D06425-FCFB-4A5A-A0F5-3DD7052DA91B}" type="slidenum">
              <a:rPr lang="en-IN" smtClean="0"/>
              <a:t>‹#›</a:t>
            </a:fld>
            <a:endParaRPr lang="en-IN"/>
          </a:p>
        </p:txBody>
      </p:sp>
    </p:spTree>
    <p:extLst>
      <p:ext uri="{BB962C8B-B14F-4D97-AF65-F5344CB8AC3E}">
        <p14:creationId xmlns:p14="http://schemas.microsoft.com/office/powerpoint/2010/main" val="2799684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4D0243-B405-4C1C-BD1D-E2687639C5F8}" type="datetimeFigureOut">
              <a:rPr lang="en-IN" smtClean="0"/>
              <a:t>13-01-2023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06425-FCFB-4A5A-A0F5-3DD7052DA91B}" type="slidenum">
              <a:rPr lang="en-IN" smtClean="0"/>
              <a:t>‹#›</a:t>
            </a:fld>
            <a:endParaRPr lang="en-IN"/>
          </a:p>
        </p:txBody>
      </p:sp>
    </p:spTree>
    <p:extLst>
      <p:ext uri="{BB962C8B-B14F-4D97-AF65-F5344CB8AC3E}">
        <p14:creationId xmlns:p14="http://schemas.microsoft.com/office/powerpoint/2010/main" val="3493441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b="1" dirty="0" smtClean="0"/>
              <a:t>MODULE 2</a:t>
            </a:r>
            <a:br>
              <a:rPr lang="en-IN" sz="2400" b="1" dirty="0" smtClean="0"/>
            </a:br>
            <a:r>
              <a:rPr lang="en-IN" sz="2400" b="1" dirty="0" smtClean="0"/>
              <a:t>FORMATION OF A COMPANY</a:t>
            </a:r>
            <a:endParaRPr lang="en-IN" sz="2400" b="1" dirty="0"/>
          </a:p>
        </p:txBody>
      </p:sp>
      <p:sp>
        <p:nvSpPr>
          <p:cNvPr id="3" name="Content Placeholder 2"/>
          <p:cNvSpPr>
            <a:spLocks noGrp="1"/>
          </p:cNvSpPr>
          <p:nvPr>
            <p:ph idx="1"/>
          </p:nvPr>
        </p:nvSpPr>
        <p:spPr/>
        <p:txBody>
          <a:bodyPr>
            <a:normAutofit/>
          </a:bodyPr>
          <a:lstStyle/>
          <a:p>
            <a:pPr marL="0" indent="0">
              <a:lnSpc>
                <a:spcPct val="150000"/>
              </a:lnSpc>
              <a:buNone/>
            </a:pPr>
            <a:r>
              <a:rPr lang="en-IN" sz="2400" dirty="0" smtClean="0"/>
              <a:t> </a:t>
            </a:r>
            <a:r>
              <a:rPr lang="en-IN" sz="2400" dirty="0" smtClean="0">
                <a:latin typeface="Times New Roman" pitchFamily="18" charset="0"/>
                <a:cs typeface="Times New Roman" pitchFamily="18" charset="0"/>
              </a:rPr>
              <a:t>It consists of four stages:</a:t>
            </a:r>
          </a:p>
          <a:p>
            <a:pPr>
              <a:lnSpc>
                <a:spcPct val="150000"/>
              </a:lnSpc>
            </a:pPr>
            <a:r>
              <a:rPr lang="en-IN" sz="2400" dirty="0" smtClean="0">
                <a:latin typeface="Times New Roman" pitchFamily="18" charset="0"/>
                <a:cs typeface="Times New Roman" pitchFamily="18" charset="0"/>
              </a:rPr>
              <a:t>1. Promotion</a:t>
            </a:r>
          </a:p>
          <a:p>
            <a:pPr>
              <a:lnSpc>
                <a:spcPct val="150000"/>
              </a:lnSpc>
            </a:pPr>
            <a:r>
              <a:rPr lang="en-IN" sz="2400" dirty="0" smtClean="0">
                <a:latin typeface="Times New Roman" pitchFamily="18" charset="0"/>
                <a:cs typeface="Times New Roman" pitchFamily="18" charset="0"/>
              </a:rPr>
              <a:t>2. Incorporation</a:t>
            </a:r>
          </a:p>
          <a:p>
            <a:pPr>
              <a:lnSpc>
                <a:spcPct val="150000"/>
              </a:lnSpc>
            </a:pPr>
            <a:r>
              <a:rPr lang="en-IN" sz="2400" dirty="0" smtClean="0">
                <a:latin typeface="Times New Roman" pitchFamily="18" charset="0"/>
                <a:cs typeface="Times New Roman" pitchFamily="18" charset="0"/>
              </a:rPr>
              <a:t>3. Subscription of capital</a:t>
            </a:r>
          </a:p>
          <a:p>
            <a:pPr>
              <a:lnSpc>
                <a:spcPct val="150000"/>
              </a:lnSpc>
            </a:pPr>
            <a:r>
              <a:rPr lang="en-IN" sz="2400" dirty="0" smtClean="0">
                <a:latin typeface="Times New Roman" pitchFamily="18" charset="0"/>
                <a:cs typeface="Times New Roman" pitchFamily="18" charset="0"/>
              </a:rPr>
              <a:t>4. Commencement of business</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2894688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260649"/>
            <a:ext cx="8640960" cy="5832366"/>
          </a:xfrm>
          <a:prstGeom prst="rect">
            <a:avLst/>
          </a:prstGeom>
        </p:spPr>
        <p:txBody>
          <a:bodyPr wrap="square">
            <a:spAutoFit/>
          </a:bodyPr>
          <a:lstStyle/>
          <a:p>
            <a:pPr>
              <a:lnSpc>
                <a:spcPct val="150000"/>
              </a:lnSpc>
            </a:pPr>
            <a:r>
              <a:rPr lang="en-US" sz="2800" b="1" dirty="0" smtClean="0">
                <a:latin typeface="Times New Roman" pitchFamily="18" charset="0"/>
                <a:cs typeface="Times New Roman" pitchFamily="18" charset="0"/>
              </a:rPr>
              <a:t>Contents of Articles of Association</a:t>
            </a:r>
          </a:p>
          <a:p>
            <a:pPr>
              <a:lnSpc>
                <a:spcPct val="150000"/>
              </a:lnSpc>
            </a:pPr>
            <a:endParaRPr lang="en-US" b="1" dirty="0" smtClean="0">
              <a:latin typeface="Times New Roman" pitchFamily="18" charset="0"/>
              <a:cs typeface="Times New Roman" pitchFamily="18" charset="0"/>
            </a:endParaRPr>
          </a:p>
          <a:p>
            <a:pPr marL="342900" indent="-342900">
              <a:buFont typeface="+mj-lt"/>
              <a:buAutoNum type="arabicPeriod"/>
            </a:pPr>
            <a:r>
              <a:rPr lang="en-US" sz="2000" dirty="0" smtClean="0">
                <a:latin typeface="Times New Roman" pitchFamily="18" charset="0"/>
                <a:cs typeface="Times New Roman" pitchFamily="18" charset="0"/>
              </a:rPr>
              <a:t>Powers, duties, rights, and liabilities of directors</a:t>
            </a:r>
          </a:p>
          <a:p>
            <a:pPr marL="342900" indent="-342900">
              <a:buFont typeface="+mj-lt"/>
              <a:buAutoNum type="arabicPeriod"/>
            </a:pPr>
            <a:r>
              <a:rPr lang="en-US" sz="2000" dirty="0" smtClean="0">
                <a:latin typeface="Times New Roman" pitchFamily="18" charset="0"/>
                <a:cs typeface="Times New Roman" pitchFamily="18" charset="0"/>
              </a:rPr>
              <a:t>Power, duties, rights, and liabilities of members</a:t>
            </a:r>
          </a:p>
          <a:p>
            <a:pPr marL="342900" indent="-342900">
              <a:buFont typeface="+mj-lt"/>
              <a:buAutoNum type="arabicPeriod"/>
            </a:pPr>
            <a:r>
              <a:rPr lang="en-US" sz="2000" dirty="0" smtClean="0">
                <a:latin typeface="Times New Roman" pitchFamily="18" charset="0"/>
                <a:cs typeface="Times New Roman" pitchFamily="18" charset="0"/>
              </a:rPr>
              <a:t>Rules for meeting the company</a:t>
            </a:r>
          </a:p>
          <a:p>
            <a:pPr marL="342900" indent="-342900">
              <a:buFont typeface="+mj-lt"/>
              <a:buAutoNum type="arabicPeriod"/>
            </a:pPr>
            <a:r>
              <a:rPr lang="en-US" sz="2000" dirty="0" smtClean="0">
                <a:latin typeface="Times New Roman" pitchFamily="18" charset="0"/>
                <a:cs typeface="Times New Roman" pitchFamily="18" charset="0"/>
              </a:rPr>
              <a:t>Dividends and reserves</a:t>
            </a:r>
          </a:p>
          <a:p>
            <a:pPr marL="342900" indent="-342900">
              <a:buFont typeface="+mj-lt"/>
              <a:buAutoNum type="arabicPeriod"/>
            </a:pPr>
            <a:r>
              <a:rPr lang="en-US" sz="2000" dirty="0" smtClean="0">
                <a:latin typeface="Times New Roman" pitchFamily="18" charset="0"/>
                <a:cs typeface="Times New Roman" pitchFamily="18" charset="0"/>
              </a:rPr>
              <a:t>Borrowing power of the company</a:t>
            </a:r>
          </a:p>
          <a:p>
            <a:pPr marL="342900" indent="-342900">
              <a:buFont typeface="+mj-lt"/>
              <a:buAutoNum type="arabicPeriod"/>
            </a:pPr>
            <a:r>
              <a:rPr lang="en-US" sz="2000" dirty="0" smtClean="0">
                <a:latin typeface="Times New Roman" pitchFamily="18" charset="0"/>
                <a:cs typeface="Times New Roman" pitchFamily="18" charset="0"/>
              </a:rPr>
              <a:t>Share warrants</a:t>
            </a:r>
          </a:p>
          <a:p>
            <a:pPr marL="342900" indent="-342900">
              <a:buFont typeface="+mj-lt"/>
              <a:buAutoNum type="arabicPeriod"/>
            </a:pPr>
            <a:r>
              <a:rPr lang="en-US" sz="2000" dirty="0" smtClean="0">
                <a:latin typeface="Times New Roman" pitchFamily="18" charset="0"/>
                <a:cs typeface="Times New Roman" pitchFamily="18" charset="0"/>
              </a:rPr>
              <a:t>Alteration of capital</a:t>
            </a:r>
          </a:p>
          <a:p>
            <a:pPr marL="342900" indent="-342900">
              <a:buFont typeface="+mj-lt"/>
              <a:buAutoNum type="arabicPeriod"/>
            </a:pPr>
            <a:r>
              <a:rPr lang="en-US" sz="2000" dirty="0" smtClean="0">
                <a:latin typeface="Times New Roman" pitchFamily="18" charset="0"/>
                <a:cs typeface="Times New Roman" pitchFamily="18" charset="0"/>
              </a:rPr>
              <a:t>Calls on shares</a:t>
            </a:r>
          </a:p>
          <a:p>
            <a:pPr marL="342900" indent="-342900">
              <a:buFont typeface="+mj-lt"/>
              <a:buAutoNum type="arabicPeriod"/>
            </a:pPr>
            <a:r>
              <a:rPr lang="en-US" sz="2000" dirty="0" smtClean="0">
                <a:latin typeface="Times New Roman" pitchFamily="18" charset="0"/>
                <a:cs typeface="Times New Roman" pitchFamily="18" charset="0"/>
              </a:rPr>
              <a:t>Transfer and transmission of shares</a:t>
            </a:r>
          </a:p>
          <a:p>
            <a:pPr marL="342900" indent="-342900">
              <a:buFont typeface="+mj-lt"/>
              <a:buAutoNum type="arabicPeriod"/>
            </a:pPr>
            <a:r>
              <a:rPr lang="en-US" sz="2000" dirty="0" smtClean="0">
                <a:latin typeface="Times New Roman" pitchFamily="18" charset="0"/>
                <a:cs typeface="Times New Roman" pitchFamily="18" charset="0"/>
              </a:rPr>
              <a:t>Forfeiture of shares</a:t>
            </a:r>
          </a:p>
          <a:p>
            <a:pPr marL="342900" indent="-342900">
              <a:buFont typeface="+mj-lt"/>
              <a:buAutoNum type="arabicPeriod"/>
            </a:pPr>
            <a:r>
              <a:rPr lang="en-US" sz="2000" dirty="0" smtClean="0">
                <a:latin typeface="Times New Roman" pitchFamily="18" charset="0"/>
                <a:cs typeface="Times New Roman" pitchFamily="18" charset="0"/>
              </a:rPr>
              <a:t>Surrender of shares</a:t>
            </a:r>
          </a:p>
          <a:p>
            <a:pPr marL="342900" indent="-342900">
              <a:buFont typeface="+mj-lt"/>
              <a:buAutoNum type="arabicPeriod"/>
            </a:pPr>
            <a:r>
              <a:rPr lang="en-US" sz="2000" dirty="0" smtClean="0">
                <a:latin typeface="Times New Roman" pitchFamily="18" charset="0"/>
                <a:cs typeface="Times New Roman" pitchFamily="18" charset="0"/>
              </a:rPr>
              <a:t>Voting power of members</a:t>
            </a:r>
          </a:p>
          <a:p>
            <a:pPr marL="342900" indent="-342900">
              <a:buFont typeface="+mj-lt"/>
              <a:buAutoNum type="arabicPeriod"/>
            </a:pPr>
            <a:r>
              <a:rPr lang="en-US" sz="2000" dirty="0" smtClean="0">
                <a:latin typeface="Times New Roman" pitchFamily="18" charset="0"/>
                <a:cs typeface="Times New Roman" pitchFamily="18" charset="0"/>
              </a:rPr>
              <a:t>Accounts and audit</a:t>
            </a:r>
          </a:p>
          <a:p>
            <a:pPr marL="342900" indent="-342900">
              <a:buFont typeface="+mj-lt"/>
              <a:buAutoNum type="arabicPeriod"/>
            </a:pPr>
            <a:r>
              <a:rPr lang="en-US" sz="2000" dirty="0" smtClean="0">
                <a:latin typeface="Times New Roman" pitchFamily="18" charset="0"/>
                <a:cs typeface="Times New Roman" pitchFamily="18" charset="0"/>
              </a:rPr>
              <a:t>Winding up etc.</a:t>
            </a:r>
          </a:p>
          <a:p>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2360664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mtClean="0"/>
              <a:t>Difference between Memorandum and Articles of Association</a:t>
            </a:r>
            <a:endParaRPr lang="en-IN" dirty="0"/>
          </a:p>
        </p:txBody>
      </p:sp>
      <p:sp>
        <p:nvSpPr>
          <p:cNvPr id="3" name="Text Placeholder 2"/>
          <p:cNvSpPr>
            <a:spLocks noGrp="1"/>
          </p:cNvSpPr>
          <p:nvPr>
            <p:ph type="body" idx="1"/>
          </p:nvPr>
        </p:nvSpPr>
        <p:spPr/>
        <p:txBody>
          <a:bodyPr/>
          <a:lstStyle/>
          <a:p>
            <a:r>
              <a:rPr lang="en-IN" smtClean="0"/>
              <a:t>MOA</a:t>
            </a:r>
            <a:endParaRPr lang="en-IN" dirty="0"/>
          </a:p>
        </p:txBody>
      </p:sp>
      <p:sp>
        <p:nvSpPr>
          <p:cNvPr id="4" name="Content Placeholder 3"/>
          <p:cNvSpPr>
            <a:spLocks noGrp="1"/>
          </p:cNvSpPr>
          <p:nvPr>
            <p:ph sz="half" idx="2"/>
          </p:nvPr>
        </p:nvSpPr>
        <p:spPr/>
        <p:txBody>
          <a:bodyPr>
            <a:normAutofit fontScale="85000" lnSpcReduction="10000"/>
          </a:bodyPr>
          <a:lstStyle/>
          <a:p>
            <a:r>
              <a:rPr lang="en-IN" smtClean="0"/>
              <a:t>It defines and delimits the objectives of a company. Further, it specifies the conditions of in corporation.</a:t>
            </a:r>
          </a:p>
          <a:p>
            <a:r>
              <a:rPr lang="en-IN" smtClean="0"/>
              <a:t>It defines the relationship of the company with the outside world.</a:t>
            </a:r>
          </a:p>
          <a:p>
            <a:r>
              <a:rPr lang="en-IN" smtClean="0"/>
              <a:t>It can be altered only under special</a:t>
            </a:r>
          </a:p>
          <a:p>
            <a:r>
              <a:rPr lang="en-IN" smtClean="0"/>
              <a:t>circumstances. Also, it usually requires the permission of the Regional Director or the Tribunal.</a:t>
            </a:r>
          </a:p>
          <a:p>
            <a:r>
              <a:rPr lang="en-IN" smtClean="0"/>
              <a:t>Acts beyond the scope of the MOA are ultravires and void.</a:t>
            </a:r>
            <a:endParaRPr lang="en-IN" dirty="0"/>
          </a:p>
        </p:txBody>
      </p:sp>
      <p:sp>
        <p:nvSpPr>
          <p:cNvPr id="5" name="Text Placeholder 4"/>
          <p:cNvSpPr>
            <a:spLocks noGrp="1"/>
          </p:cNvSpPr>
          <p:nvPr>
            <p:ph type="body" sz="quarter" idx="3"/>
          </p:nvPr>
        </p:nvSpPr>
        <p:spPr/>
        <p:txBody>
          <a:bodyPr/>
          <a:lstStyle/>
          <a:p>
            <a:r>
              <a:rPr lang="en-IN" smtClean="0"/>
              <a:t>AOA</a:t>
            </a:r>
            <a:endParaRPr lang="en-IN" dirty="0"/>
          </a:p>
        </p:txBody>
      </p:sp>
      <p:sp>
        <p:nvSpPr>
          <p:cNvPr id="6" name="Content Placeholder 5"/>
          <p:cNvSpPr>
            <a:spLocks noGrp="1"/>
          </p:cNvSpPr>
          <p:nvPr>
            <p:ph sz="quarter" idx="4"/>
          </p:nvPr>
        </p:nvSpPr>
        <p:spPr/>
        <p:txBody>
          <a:bodyPr>
            <a:normAutofit fontScale="85000" lnSpcReduction="10000"/>
          </a:bodyPr>
          <a:lstStyle/>
          <a:p>
            <a:r>
              <a:rPr lang="en-IN" smtClean="0"/>
              <a:t>It lays down the rules and regulations for the internal management of the company. Hence, it also contains the bye-laws of the company.</a:t>
            </a:r>
          </a:p>
          <a:p>
            <a:r>
              <a:rPr lang="en-IN" smtClean="0"/>
              <a:t>It defines the relationship between the company and its members.</a:t>
            </a:r>
          </a:p>
          <a:p>
            <a:r>
              <a:rPr lang="en-IN" smtClean="0"/>
              <a:t>It can be altered by passing a special resolution.</a:t>
            </a:r>
          </a:p>
          <a:p>
            <a:r>
              <a:rPr lang="en-IN" smtClean="0"/>
              <a:t>Acts which are ultra vires the AOA can be ratified by a special resolution of the shareholders. </a:t>
            </a:r>
            <a:endParaRPr lang="en-IN" dirty="0"/>
          </a:p>
        </p:txBody>
      </p:sp>
    </p:spTree>
    <p:extLst>
      <p:ext uri="{BB962C8B-B14F-4D97-AF65-F5344CB8AC3E}">
        <p14:creationId xmlns:p14="http://schemas.microsoft.com/office/powerpoint/2010/main" val="2393752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WINDING OF COMPANIES AND MODES</a:t>
            </a:r>
            <a:endParaRPr lang="en-US" sz="2800" dirty="0"/>
          </a:p>
        </p:txBody>
      </p:sp>
      <p:sp>
        <p:nvSpPr>
          <p:cNvPr id="3" name="Rectangle 2"/>
          <p:cNvSpPr/>
          <p:nvPr/>
        </p:nvSpPr>
        <p:spPr>
          <a:xfrm>
            <a:off x="827584" y="1340768"/>
            <a:ext cx="6030416" cy="4524315"/>
          </a:xfrm>
          <a:prstGeom prst="rect">
            <a:avLst/>
          </a:prstGeom>
        </p:spPr>
        <p:txBody>
          <a:bodyPr wrap="square">
            <a:spAutoFit/>
          </a:bodyPr>
          <a:lstStyle/>
          <a:p>
            <a:r>
              <a:rPr lang="en-US" dirty="0">
                <a:solidFill>
                  <a:srgbClr val="333333"/>
                </a:solidFill>
                <a:latin typeface="Arial" panose="020B0604020202020204" pitchFamily="34" charset="0"/>
              </a:rPr>
              <a:t>Winding up means a proceeding by which a company is dissolved. The assets are disposed, the liabilities are paid, and the surplus, if any, is distributed among the shareholders/ members in proportion to their shareholding in the company</a:t>
            </a:r>
            <a:r>
              <a:rPr lang="en-US" dirty="0" smtClean="0">
                <a:solidFill>
                  <a:srgbClr val="333333"/>
                </a:solidFill>
                <a:latin typeface="Arial" panose="020B0604020202020204" pitchFamily="34" charset="0"/>
              </a:rPr>
              <a:t>.</a:t>
            </a:r>
          </a:p>
          <a:p>
            <a:endParaRPr lang="en-US" dirty="0">
              <a:solidFill>
                <a:srgbClr val="333333"/>
              </a:solidFill>
              <a:latin typeface="Arial" panose="020B0604020202020204" pitchFamily="34" charset="0"/>
            </a:endParaRPr>
          </a:p>
          <a:p>
            <a:r>
              <a:rPr lang="en-US" dirty="0" smtClean="0">
                <a:solidFill>
                  <a:srgbClr val="333333"/>
                </a:solidFill>
                <a:latin typeface="Arial" panose="020B0604020202020204" pitchFamily="34" charset="0"/>
              </a:rPr>
              <a:t>Modes</a:t>
            </a:r>
          </a:p>
          <a:p>
            <a:pPr marL="342900" indent="-342900">
              <a:buAutoNum type="arabicPeriod"/>
            </a:pPr>
            <a:r>
              <a:rPr lang="en-US" dirty="0" smtClean="0"/>
              <a:t>Removal </a:t>
            </a:r>
            <a:r>
              <a:rPr lang="en-US" dirty="0"/>
              <a:t>/ Strike off of name of the Company. </a:t>
            </a:r>
            <a:endParaRPr lang="en-US" dirty="0" smtClean="0"/>
          </a:p>
          <a:p>
            <a:pPr marL="342900" indent="-342900">
              <a:buAutoNum type="arabicPeriod"/>
            </a:pPr>
            <a:r>
              <a:rPr lang="en-US" dirty="0" smtClean="0"/>
              <a:t>Winding </a:t>
            </a:r>
            <a:r>
              <a:rPr lang="en-US" dirty="0"/>
              <a:t>up under the Companies Act, 2013 by the Tribunal</a:t>
            </a:r>
            <a:r>
              <a:rPr lang="en-US" dirty="0" smtClean="0"/>
              <a:t>.</a:t>
            </a:r>
          </a:p>
          <a:p>
            <a:pPr marL="342900" indent="-342900">
              <a:buAutoNum type="arabicPeriod"/>
            </a:pPr>
            <a:r>
              <a:rPr lang="en-US" dirty="0"/>
              <a:t>Liquidation of Company under the Insolvency and Bankruptcy Code, 2016</a:t>
            </a:r>
            <a:br>
              <a:rPr lang="en-US" dirty="0"/>
            </a:b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6162260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7"/>
            <a:ext cx="8352928" cy="6940361"/>
          </a:xfrm>
          <a:prstGeom prst="rect">
            <a:avLst/>
          </a:prstGeom>
        </p:spPr>
        <p:txBody>
          <a:bodyPr wrap="square">
            <a:spAutoFit/>
          </a:bodyPr>
          <a:lstStyle/>
          <a:p>
            <a:pPr>
              <a:lnSpc>
                <a:spcPct val="150000"/>
              </a:lnSpc>
            </a:pPr>
            <a:r>
              <a:rPr lang="en-IN" b="1" dirty="0" smtClean="0">
                <a:latin typeface="Times New Roman" pitchFamily="18" charset="0"/>
                <a:cs typeface="Times New Roman" pitchFamily="18" charset="0"/>
              </a:rPr>
              <a:t>1.PROMOTION</a:t>
            </a:r>
          </a:p>
          <a:p>
            <a:pPr>
              <a:lnSpc>
                <a:spcPct val="150000"/>
              </a:lnSpc>
            </a:pPr>
            <a:r>
              <a:rPr lang="en-IN" dirty="0" smtClean="0">
                <a:latin typeface="Times New Roman" pitchFamily="18" charset="0"/>
                <a:cs typeface="Times New Roman" pitchFamily="18" charset="0"/>
              </a:rPr>
              <a:t>It simply means the sum total of all activities which are necessary for bringing the company into existence.</a:t>
            </a:r>
            <a:endParaRPr lang="en-US" dirty="0">
              <a:latin typeface="Times New Roman" pitchFamily="18" charset="0"/>
              <a:cs typeface="Times New Roman" pitchFamily="18" charset="0"/>
            </a:endParaRPr>
          </a:p>
          <a:p>
            <a:pPr>
              <a:lnSpc>
                <a:spcPct val="150000"/>
              </a:lnSpc>
            </a:pPr>
            <a:r>
              <a:rPr lang="en-IN" b="1" dirty="0" smtClean="0">
                <a:latin typeface="Times New Roman" pitchFamily="18" charset="0"/>
                <a:cs typeface="Times New Roman" pitchFamily="18" charset="0"/>
              </a:rPr>
              <a:t>2. INCORPORATION OF THE COMPANY</a:t>
            </a:r>
          </a:p>
          <a:p>
            <a:pPr>
              <a:lnSpc>
                <a:spcPct val="150000"/>
              </a:lnSpc>
            </a:pPr>
            <a:r>
              <a:rPr lang="en-IN" dirty="0" smtClean="0">
                <a:latin typeface="Times New Roman" pitchFamily="18" charset="0"/>
                <a:cs typeface="Times New Roman" pitchFamily="18" charset="0"/>
              </a:rPr>
              <a:t>Incorporation is the second stage in the formation of a company. Incorporation refers to the registration of the company under the companies Act, 2013.</a:t>
            </a:r>
          </a:p>
          <a:p>
            <a:pPr>
              <a:lnSpc>
                <a:spcPct val="150000"/>
              </a:lnSpc>
            </a:pPr>
            <a:r>
              <a:rPr lang="en-IN" b="1" dirty="0" smtClean="0">
                <a:latin typeface="Times New Roman" pitchFamily="18" charset="0"/>
                <a:cs typeface="Times New Roman" pitchFamily="18" charset="0"/>
              </a:rPr>
              <a:t>3. CAPITAL SUBSCRIPTION</a:t>
            </a:r>
          </a:p>
          <a:p>
            <a:pPr>
              <a:lnSpc>
                <a:spcPct val="150000"/>
              </a:lnSpc>
            </a:pPr>
            <a:r>
              <a:rPr lang="en-IN" dirty="0" smtClean="0">
                <a:latin typeface="Times New Roman" pitchFamily="18" charset="0"/>
                <a:cs typeface="Times New Roman" pitchFamily="18" charset="0"/>
              </a:rPr>
              <a:t>After the company is incorporated, the next stage for the public company is to raise the necessary capital. A public company can raise the required funds by issuing shares and debentures.</a:t>
            </a:r>
            <a:endParaRPr lang="en-US" dirty="0">
              <a:latin typeface="Times New Roman" pitchFamily="18" charset="0"/>
              <a:cs typeface="Times New Roman" pitchFamily="18" charset="0"/>
            </a:endParaRPr>
          </a:p>
          <a:p>
            <a:pPr>
              <a:lnSpc>
                <a:spcPct val="150000"/>
              </a:lnSpc>
            </a:pPr>
            <a:r>
              <a:rPr lang="en-IN" b="1" dirty="0" smtClean="0">
                <a:latin typeface="Times New Roman" pitchFamily="18" charset="0"/>
                <a:cs typeface="Times New Roman" pitchFamily="18" charset="0"/>
              </a:rPr>
              <a:t>4. COMMENCEMENT OF BUSINESS</a:t>
            </a:r>
          </a:p>
          <a:p>
            <a:pPr>
              <a:lnSpc>
                <a:spcPct val="150000"/>
              </a:lnSpc>
            </a:pPr>
            <a:r>
              <a:rPr lang="en-IN" dirty="0" smtClean="0">
                <a:latin typeface="Times New Roman" pitchFamily="18" charset="0"/>
                <a:cs typeface="Times New Roman" pitchFamily="18" charset="0"/>
              </a:rPr>
              <a:t>After receiving the minimum subscription through new issue of shares, a public company</a:t>
            </a:r>
          </a:p>
          <a:p>
            <a:pPr>
              <a:lnSpc>
                <a:spcPct val="150000"/>
              </a:lnSpc>
            </a:pPr>
            <a:r>
              <a:rPr lang="en-IN" dirty="0" smtClean="0">
                <a:latin typeface="Times New Roman" pitchFamily="18" charset="0"/>
                <a:cs typeface="Times New Roman" pitchFamily="18" charset="0"/>
              </a:rPr>
              <a:t>makes an application to the registrar for issue of certificate of commencement of Business.</a:t>
            </a:r>
          </a:p>
          <a:p>
            <a:endParaRPr lang="en-US" sz="2000" dirty="0"/>
          </a:p>
          <a:p>
            <a:endParaRPr lang="en-IN" sz="2000" dirty="0"/>
          </a:p>
        </p:txBody>
      </p:sp>
    </p:spTree>
    <p:extLst>
      <p:ext uri="{BB962C8B-B14F-4D97-AF65-F5344CB8AC3E}">
        <p14:creationId xmlns:p14="http://schemas.microsoft.com/office/powerpoint/2010/main" val="2005421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712968" cy="6093976"/>
          </a:xfrm>
          <a:prstGeom prst="rect">
            <a:avLst/>
          </a:prstGeom>
        </p:spPr>
        <p:txBody>
          <a:bodyPr wrap="square">
            <a:spAutoFit/>
          </a:bodyPr>
          <a:lstStyle/>
          <a:p>
            <a:pPr>
              <a:lnSpc>
                <a:spcPct val="150000"/>
              </a:lnSpc>
            </a:pPr>
            <a:r>
              <a:rPr lang="en-IN" sz="2000" b="1" dirty="0" smtClean="0">
                <a:latin typeface="Times New Roman" pitchFamily="18" charset="0"/>
                <a:cs typeface="Times New Roman" pitchFamily="18" charset="0"/>
              </a:rPr>
              <a:t>Promoters</a:t>
            </a:r>
          </a:p>
          <a:p>
            <a:pPr>
              <a:lnSpc>
                <a:spcPct val="150000"/>
              </a:lnSpc>
            </a:pPr>
            <a:r>
              <a:rPr lang="en-IN" sz="2000" dirty="0" smtClean="0">
                <a:latin typeface="Times New Roman" pitchFamily="18" charset="0"/>
                <a:cs typeface="Times New Roman" pitchFamily="18" charset="0"/>
              </a:rPr>
              <a:t>Promoter is a person who performs the work of promotion and brings a company </a:t>
            </a:r>
            <a:r>
              <a:rPr lang="en-IN" sz="2000" dirty="0" err="1" smtClean="0">
                <a:latin typeface="Times New Roman" pitchFamily="18" charset="0"/>
                <a:cs typeface="Times New Roman" pitchFamily="18" charset="0"/>
              </a:rPr>
              <a:t>intoexistence</a:t>
            </a:r>
            <a:r>
              <a:rPr lang="en-IN" sz="2000" dirty="0" smtClean="0">
                <a:latin typeface="Times New Roman" pitchFamily="18" charset="0"/>
                <a:cs typeface="Times New Roman" pitchFamily="18" charset="0"/>
              </a:rPr>
              <a:t>. Promoter is a person who undertakes to form a new company and carries out all preliminary work in connection with its establishment as a going concern.</a:t>
            </a:r>
            <a:endParaRPr lang="en-US" sz="2000" dirty="0">
              <a:latin typeface="Times New Roman" pitchFamily="18" charset="0"/>
              <a:cs typeface="Times New Roman" pitchFamily="18" charset="0"/>
            </a:endParaRPr>
          </a:p>
          <a:p>
            <a:pPr>
              <a:lnSpc>
                <a:spcPct val="150000"/>
              </a:lnSpc>
            </a:pPr>
            <a:r>
              <a:rPr lang="en-IN" sz="2000" dirty="0" smtClean="0">
                <a:latin typeface="Times New Roman" pitchFamily="18" charset="0"/>
                <a:cs typeface="Times New Roman" pitchFamily="18" charset="0"/>
              </a:rPr>
              <a:t>Functions of Promoters or Stages in Promotion</a:t>
            </a:r>
          </a:p>
          <a:p>
            <a:pPr marL="342900" indent="-342900">
              <a:lnSpc>
                <a:spcPct val="150000"/>
              </a:lnSpc>
              <a:buAutoNum type="arabicPeriod"/>
            </a:pPr>
            <a:r>
              <a:rPr lang="en-IN" sz="2000" dirty="0" smtClean="0">
                <a:latin typeface="Times New Roman" pitchFamily="18" charset="0"/>
                <a:cs typeface="Times New Roman" pitchFamily="18" charset="0"/>
              </a:rPr>
              <a:t>Discovery of business idea</a:t>
            </a:r>
          </a:p>
          <a:p>
            <a:pPr marL="342900" indent="-342900">
              <a:lnSpc>
                <a:spcPct val="150000"/>
              </a:lnSpc>
              <a:buAutoNum type="arabicPeriod"/>
            </a:pPr>
            <a:r>
              <a:rPr lang="en-US" sz="2000" dirty="0" smtClean="0">
                <a:latin typeface="Times New Roman" pitchFamily="18" charset="0"/>
                <a:cs typeface="Times New Roman" pitchFamily="18" charset="0"/>
              </a:rPr>
              <a:t>Feasibility study</a:t>
            </a:r>
          </a:p>
          <a:p>
            <a:pPr>
              <a:lnSpc>
                <a:spcPct val="150000"/>
              </a:lnSpc>
            </a:pPr>
            <a:r>
              <a:rPr lang="en-IN" sz="2000" dirty="0" smtClean="0">
                <a:latin typeface="Times New Roman" pitchFamily="18" charset="0"/>
                <a:cs typeface="Times New Roman" pitchFamily="18" charset="0"/>
              </a:rPr>
              <a:t>3. Appointment of bankers, brokers, solicitors and under writers</a:t>
            </a:r>
          </a:p>
          <a:p>
            <a:pPr>
              <a:lnSpc>
                <a:spcPct val="150000"/>
              </a:lnSpc>
            </a:pPr>
            <a:r>
              <a:rPr lang="en-IN" sz="2000" dirty="0" smtClean="0">
                <a:latin typeface="Times New Roman" pitchFamily="18" charset="0"/>
                <a:cs typeface="Times New Roman" pitchFamily="18" charset="0"/>
              </a:rPr>
              <a:t>4. Assembling the factors of production</a:t>
            </a:r>
            <a:endParaRPr lang="en-US" sz="2000" dirty="0">
              <a:latin typeface="Times New Roman" pitchFamily="18" charset="0"/>
              <a:cs typeface="Times New Roman" pitchFamily="18" charset="0"/>
            </a:endParaRPr>
          </a:p>
          <a:p>
            <a:pPr>
              <a:lnSpc>
                <a:spcPct val="150000"/>
              </a:lnSpc>
            </a:pPr>
            <a:r>
              <a:rPr lang="en-IN" sz="2000" dirty="0" smtClean="0">
                <a:latin typeface="Times New Roman" pitchFamily="18" charset="0"/>
                <a:cs typeface="Times New Roman" pitchFamily="18" charset="0"/>
              </a:rPr>
              <a:t>5. Preparation of Preliminary Documents</a:t>
            </a:r>
            <a:endParaRPr lang="en-US" sz="2000" dirty="0" smtClean="0">
              <a:latin typeface="Times New Roman" pitchFamily="18" charset="0"/>
              <a:cs typeface="Times New Roman" pitchFamily="18" charset="0"/>
            </a:endParaRPr>
          </a:p>
          <a:p>
            <a:pPr>
              <a:lnSpc>
                <a:spcPct val="150000"/>
              </a:lnSpc>
            </a:pPr>
            <a:r>
              <a:rPr lang="en-IN" sz="2000" dirty="0" smtClean="0">
                <a:latin typeface="Times New Roman" pitchFamily="18" charset="0"/>
                <a:cs typeface="Times New Roman" pitchFamily="18" charset="0"/>
              </a:rPr>
              <a:t>6. Entering into preliminary Contracts</a:t>
            </a:r>
          </a:p>
          <a:p>
            <a:pPr>
              <a:lnSpc>
                <a:spcPct val="150000"/>
              </a:lnSpc>
            </a:pPr>
            <a:r>
              <a:rPr lang="en-IN" sz="2000" dirty="0" smtClean="0">
                <a:latin typeface="Times New Roman" pitchFamily="18" charset="0"/>
                <a:cs typeface="Times New Roman" pitchFamily="18" charset="0"/>
              </a:rPr>
              <a:t>7. Name approval Two companies can’t have identical names.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240164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424936" cy="6186309"/>
          </a:xfrm>
          <a:prstGeom prst="rect">
            <a:avLst/>
          </a:prstGeom>
        </p:spPr>
        <p:txBody>
          <a:bodyPr wrap="square">
            <a:spAutoFit/>
          </a:bodyPr>
          <a:lstStyle/>
          <a:p>
            <a:pPr>
              <a:lnSpc>
                <a:spcPct val="150000"/>
              </a:lnSpc>
            </a:pPr>
            <a:r>
              <a:rPr lang="en-IN" sz="2000" b="1" dirty="0" smtClean="0">
                <a:latin typeface="Times New Roman" pitchFamily="18" charset="0"/>
                <a:cs typeface="Times New Roman" pitchFamily="18" charset="0"/>
              </a:rPr>
              <a:t>Duties of Promoter:</a:t>
            </a:r>
          </a:p>
          <a:p>
            <a:pPr marL="342900" indent="-342900">
              <a:lnSpc>
                <a:spcPct val="150000"/>
              </a:lnSpc>
              <a:buAutoNum type="arabicPeriod"/>
            </a:pPr>
            <a:r>
              <a:rPr lang="en-IN" sz="2000" dirty="0" smtClean="0">
                <a:latin typeface="Times New Roman" pitchFamily="18" charset="0"/>
                <a:cs typeface="Times New Roman" pitchFamily="18" charset="0"/>
              </a:rPr>
              <a:t>To disclose the secret profit:</a:t>
            </a:r>
          </a:p>
          <a:p>
            <a:pPr>
              <a:lnSpc>
                <a:spcPct val="150000"/>
              </a:lnSpc>
            </a:pPr>
            <a:r>
              <a:rPr lang="en-IN" sz="2000" dirty="0" smtClean="0">
                <a:latin typeface="Times New Roman" pitchFamily="18" charset="0"/>
                <a:cs typeface="Times New Roman" pitchFamily="18" charset="0"/>
              </a:rPr>
              <a:t>2.  To disclose all the material facts:</a:t>
            </a:r>
          </a:p>
          <a:p>
            <a:pPr>
              <a:lnSpc>
                <a:spcPct val="150000"/>
              </a:lnSpc>
            </a:pPr>
            <a:r>
              <a:rPr lang="en-IN" sz="2000" dirty="0" smtClean="0">
                <a:latin typeface="Times New Roman" pitchFamily="18" charset="0"/>
                <a:cs typeface="Times New Roman" pitchFamily="18" charset="0"/>
              </a:rPr>
              <a:t>3. The promoter must make good to the company what he has obtained as a trustee</a:t>
            </a:r>
          </a:p>
          <a:p>
            <a:pPr>
              <a:lnSpc>
                <a:spcPct val="150000"/>
              </a:lnSpc>
            </a:pPr>
            <a:r>
              <a:rPr lang="en-IN" sz="2000" dirty="0" smtClean="0">
                <a:latin typeface="Times New Roman" pitchFamily="18" charset="0"/>
                <a:cs typeface="Times New Roman" pitchFamily="18" charset="0"/>
              </a:rPr>
              <a:t>4. Duty to disclose private arrangements:</a:t>
            </a:r>
          </a:p>
          <a:p>
            <a:pPr>
              <a:lnSpc>
                <a:spcPct val="150000"/>
              </a:lnSpc>
            </a:pPr>
            <a:r>
              <a:rPr lang="en-IN" sz="2000" dirty="0" smtClean="0">
                <a:latin typeface="Times New Roman" pitchFamily="18" charset="0"/>
                <a:cs typeface="Times New Roman" pitchFamily="18" charset="0"/>
              </a:rPr>
              <a:t>5. Duty of promoter against the future </a:t>
            </a:r>
            <a:r>
              <a:rPr lang="en-IN" sz="2000" dirty="0" err="1" smtClean="0">
                <a:latin typeface="Times New Roman" pitchFamily="18" charset="0"/>
                <a:cs typeface="Times New Roman" pitchFamily="18" charset="0"/>
              </a:rPr>
              <a:t>allottees</a:t>
            </a:r>
            <a:endParaRPr lang="en-IN" sz="2000" dirty="0" smtClean="0">
              <a:latin typeface="Times New Roman" pitchFamily="18" charset="0"/>
              <a:cs typeface="Times New Roman" pitchFamily="18" charset="0"/>
            </a:endParaRPr>
          </a:p>
          <a:p>
            <a:pPr>
              <a:lnSpc>
                <a:spcPct val="150000"/>
              </a:lnSpc>
            </a:pPr>
            <a:r>
              <a:rPr lang="en-IN" sz="2000" b="1" dirty="0" smtClean="0">
                <a:latin typeface="Times New Roman" pitchFamily="18" charset="0"/>
                <a:cs typeface="Times New Roman" pitchFamily="18" charset="0"/>
              </a:rPr>
              <a:t>Liabilities of Promoter:</a:t>
            </a:r>
          </a:p>
          <a:p>
            <a:pPr marL="342900" indent="-342900">
              <a:lnSpc>
                <a:spcPct val="150000"/>
              </a:lnSpc>
              <a:buAutoNum type="arabicPeriod"/>
            </a:pPr>
            <a:r>
              <a:rPr lang="en-IN" sz="2000" dirty="0" smtClean="0">
                <a:latin typeface="Times New Roman" pitchFamily="18" charset="0"/>
                <a:cs typeface="Times New Roman" pitchFamily="18" charset="0"/>
              </a:rPr>
              <a:t>Liability to account in profit:</a:t>
            </a:r>
          </a:p>
          <a:p>
            <a:pPr marL="342900" indent="-342900">
              <a:lnSpc>
                <a:spcPct val="150000"/>
              </a:lnSpc>
              <a:buAutoNum type="arabicPeriod"/>
            </a:pPr>
            <a:r>
              <a:rPr lang="en-IN" sz="2000" dirty="0" smtClean="0">
                <a:latin typeface="Times New Roman" pitchFamily="18" charset="0"/>
                <a:cs typeface="Times New Roman" pitchFamily="18" charset="0"/>
              </a:rPr>
              <a:t>2. Liability for </a:t>
            </a:r>
            <a:r>
              <a:rPr lang="en-IN" sz="2000" dirty="0" err="1" smtClean="0">
                <a:latin typeface="Times New Roman" pitchFamily="18" charset="0"/>
                <a:cs typeface="Times New Roman" pitchFamily="18" charset="0"/>
              </a:rPr>
              <a:t>mis</a:t>
            </a:r>
            <a:r>
              <a:rPr lang="en-IN" sz="2000" dirty="0" smtClean="0">
                <a:latin typeface="Times New Roman" pitchFamily="18" charset="0"/>
                <a:cs typeface="Times New Roman" pitchFamily="18" charset="0"/>
              </a:rPr>
              <a:t>-statement in the prospectus:</a:t>
            </a:r>
          </a:p>
          <a:p>
            <a:pPr marL="342900" indent="-342900">
              <a:lnSpc>
                <a:spcPct val="150000"/>
              </a:lnSpc>
              <a:buAutoNum type="arabicPeriod"/>
            </a:pPr>
            <a:r>
              <a:rPr lang="en-IN" sz="2000" dirty="0" smtClean="0">
                <a:latin typeface="Times New Roman" pitchFamily="18" charset="0"/>
                <a:cs typeface="Times New Roman" pitchFamily="18" charset="0"/>
              </a:rPr>
              <a:t>3. Personal liability:</a:t>
            </a:r>
          </a:p>
          <a:p>
            <a:pPr marL="342900" indent="-342900">
              <a:lnSpc>
                <a:spcPct val="150000"/>
              </a:lnSpc>
              <a:buAutoNum type="arabicPeriod"/>
            </a:pPr>
            <a:r>
              <a:rPr lang="en-IN" sz="2000" dirty="0" smtClean="0">
                <a:latin typeface="Times New Roman" pitchFamily="18" charset="0"/>
                <a:cs typeface="Times New Roman" pitchFamily="18" charset="0"/>
              </a:rPr>
              <a:t>4. Liability at the time of winding up of the company</a:t>
            </a:r>
            <a:r>
              <a:rPr lang="en-IN" dirty="0" smtClean="0">
                <a:latin typeface="Times New Roman" pitchFamily="18" charset="0"/>
                <a:cs typeface="Times New Roman" pitchFamily="18" charset="0"/>
              </a:rPr>
              <a:t>:</a:t>
            </a:r>
          </a:p>
          <a:p>
            <a:pPr marL="342900" indent="-342900">
              <a:buAutoNum type="arabicPeriod"/>
            </a:pPr>
            <a:endParaRPr lang="en-US" dirty="0"/>
          </a:p>
          <a:p>
            <a:pPr marL="342900" indent="-342900">
              <a:buAutoNum type="arabicPeriod"/>
            </a:pPr>
            <a:endParaRPr lang="en-IN" dirty="0"/>
          </a:p>
        </p:txBody>
      </p:sp>
    </p:spTree>
    <p:extLst>
      <p:ext uri="{BB962C8B-B14F-4D97-AF65-F5344CB8AC3E}">
        <p14:creationId xmlns:p14="http://schemas.microsoft.com/office/powerpoint/2010/main" val="2484296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424936" cy="5909310"/>
          </a:xfrm>
          <a:prstGeom prst="rect">
            <a:avLst/>
          </a:prstGeom>
        </p:spPr>
        <p:txBody>
          <a:bodyPr wrap="square">
            <a:spAutoFit/>
          </a:bodyPr>
          <a:lstStyle/>
          <a:p>
            <a:pPr>
              <a:lnSpc>
                <a:spcPct val="150000"/>
              </a:lnSpc>
            </a:pPr>
            <a:r>
              <a:rPr lang="en-IN" sz="2000" b="1" dirty="0" smtClean="0">
                <a:latin typeface="Times New Roman" pitchFamily="18" charset="0"/>
                <a:cs typeface="Times New Roman" pitchFamily="18" charset="0"/>
              </a:rPr>
              <a:t>Remuneration to the Promoter</a:t>
            </a:r>
          </a:p>
          <a:p>
            <a:pPr>
              <a:lnSpc>
                <a:spcPct val="150000"/>
              </a:lnSpc>
            </a:pPr>
            <a:r>
              <a:rPr lang="en-IN" sz="2000" dirty="0" smtClean="0">
                <a:latin typeface="Times New Roman" pitchFamily="18" charset="0"/>
                <a:cs typeface="Times New Roman" pitchFamily="18" charset="0"/>
              </a:rPr>
              <a:t>1. He may be paid a lump sum in cash.</a:t>
            </a:r>
          </a:p>
          <a:p>
            <a:pPr>
              <a:lnSpc>
                <a:spcPct val="150000"/>
              </a:lnSpc>
            </a:pPr>
            <a:r>
              <a:rPr lang="en-IN" sz="2000" dirty="0" smtClean="0">
                <a:latin typeface="Times New Roman" pitchFamily="18" charset="0"/>
                <a:cs typeface="Times New Roman" pitchFamily="18" charset="0"/>
              </a:rPr>
              <a:t>2. He may be given fully paid up shares in the company or partly in cash and partly in shares or debentures.</a:t>
            </a:r>
          </a:p>
          <a:p>
            <a:pPr>
              <a:lnSpc>
                <a:spcPct val="150000"/>
              </a:lnSpc>
            </a:pPr>
            <a:r>
              <a:rPr lang="en-IN" sz="2000" dirty="0" smtClean="0">
                <a:latin typeface="Times New Roman" pitchFamily="18" charset="0"/>
                <a:cs typeface="Times New Roman" pitchFamily="18" charset="0"/>
              </a:rPr>
              <a:t>3. He may be paid a commission on the shares sold.</a:t>
            </a:r>
          </a:p>
          <a:p>
            <a:pPr>
              <a:lnSpc>
                <a:spcPct val="150000"/>
              </a:lnSpc>
            </a:pPr>
            <a:r>
              <a:rPr lang="en-IN" sz="2000" dirty="0" smtClean="0">
                <a:latin typeface="Times New Roman" pitchFamily="18" charset="0"/>
                <a:cs typeface="Times New Roman" pitchFamily="18" charset="0"/>
              </a:rPr>
              <a:t>4. If he sells his own business, he may be paid on the basis of the profit disclosed by him. </a:t>
            </a:r>
            <a:endParaRPr lang="en-IN" sz="2000" dirty="0">
              <a:latin typeface="Times New Roman" pitchFamily="18" charset="0"/>
              <a:cs typeface="Times New Roman" pitchFamily="18" charset="0"/>
            </a:endParaRPr>
          </a:p>
          <a:p>
            <a:pPr>
              <a:lnSpc>
                <a:spcPct val="150000"/>
              </a:lnSpc>
            </a:pPr>
            <a:r>
              <a:rPr lang="en-IN" sz="2000" b="1" dirty="0" smtClean="0">
                <a:latin typeface="Times New Roman" pitchFamily="18" charset="0"/>
                <a:cs typeface="Times New Roman" pitchFamily="18" charset="0"/>
              </a:rPr>
              <a:t>Legal position of a promoter</a:t>
            </a:r>
          </a:p>
          <a:p>
            <a:pPr>
              <a:lnSpc>
                <a:spcPct val="150000"/>
              </a:lnSpc>
            </a:pPr>
            <a:r>
              <a:rPr lang="en-IN" sz="2000" dirty="0" smtClean="0">
                <a:latin typeface="Times New Roman" pitchFamily="18" charset="0"/>
                <a:cs typeface="Times New Roman" pitchFamily="18" charset="0"/>
              </a:rPr>
              <a:t>Promoter has a fiduciary relationship with the company which is based on trust and confidence. Therefore, a promoter is obliged to disclose all the relevant facts and any secret profit which is made by him in relation with the formation of the Company.</a:t>
            </a:r>
            <a:endParaRPr lang="en-US" sz="20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2358942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5" y="404665"/>
            <a:ext cx="8856983" cy="6740307"/>
          </a:xfrm>
          <a:prstGeom prst="rect">
            <a:avLst/>
          </a:prstGeom>
        </p:spPr>
        <p:txBody>
          <a:bodyPr wrap="square">
            <a:spAutoFit/>
          </a:bodyPr>
          <a:lstStyle/>
          <a:p>
            <a:pPr algn="ctr">
              <a:lnSpc>
                <a:spcPct val="150000"/>
              </a:lnSpc>
            </a:pPr>
            <a:r>
              <a:rPr lang="en-IN" sz="2400" b="1" dirty="0" smtClean="0">
                <a:latin typeface="Times New Roman" pitchFamily="18" charset="0"/>
                <a:cs typeface="Times New Roman" pitchFamily="18" charset="0"/>
              </a:rPr>
              <a:t>Memorandum of Association</a:t>
            </a:r>
          </a:p>
          <a:p>
            <a:pPr>
              <a:lnSpc>
                <a:spcPct val="150000"/>
              </a:lnSpc>
            </a:pPr>
            <a:r>
              <a:rPr lang="en-IN" sz="2000" dirty="0" smtClean="0">
                <a:latin typeface="Times New Roman" pitchFamily="18" charset="0"/>
                <a:cs typeface="Times New Roman" pitchFamily="18" charset="0"/>
              </a:rPr>
              <a:t>It is the principal or most important document of a company. Memorandum of Association </a:t>
            </a:r>
            <a:r>
              <a:rPr lang="en-IN" sz="2000" dirty="0" smtClean="0">
                <a:solidFill>
                  <a:srgbClr val="FF0000"/>
                </a:solidFill>
                <a:latin typeface="Times New Roman" pitchFamily="18" charset="0"/>
                <a:cs typeface="Times New Roman" pitchFamily="18" charset="0"/>
              </a:rPr>
              <a:t>defines the objectives of a company and determines the boundary line beyond which the company can't operate. It defines the powers of a company and company's relationship with outside world</a:t>
            </a:r>
            <a:r>
              <a:rPr lang="en-IN" sz="2000" dirty="0" smtClean="0">
                <a:latin typeface="Times New Roman" pitchFamily="18" charset="0"/>
                <a:cs typeface="Times New Roman" pitchFamily="18" charset="0"/>
              </a:rPr>
              <a:t>. It is a public document.</a:t>
            </a:r>
          </a:p>
          <a:p>
            <a:pPr>
              <a:lnSpc>
                <a:spcPct val="150000"/>
              </a:lnSpc>
            </a:pPr>
            <a:r>
              <a:rPr lang="en-IN" sz="2000" b="1" dirty="0" smtClean="0">
                <a:latin typeface="Times New Roman" pitchFamily="18" charset="0"/>
                <a:cs typeface="Times New Roman" pitchFamily="18" charset="0"/>
              </a:rPr>
              <a:t>Contents of Memorandum of Association</a:t>
            </a:r>
          </a:p>
          <a:p>
            <a:pPr>
              <a:lnSpc>
                <a:spcPct val="150000"/>
              </a:lnSpc>
            </a:pPr>
            <a:r>
              <a:rPr lang="en-IN" sz="2000" dirty="0" smtClean="0">
                <a:latin typeface="Times New Roman" pitchFamily="18" charset="0"/>
                <a:cs typeface="Times New Roman" pitchFamily="18" charset="0"/>
              </a:rPr>
              <a:t>The Memorandum of Association is divided into Six clauses.</a:t>
            </a:r>
          </a:p>
          <a:p>
            <a:pPr>
              <a:lnSpc>
                <a:spcPct val="150000"/>
              </a:lnSpc>
            </a:pPr>
            <a:r>
              <a:rPr lang="en-IN" sz="2000" dirty="0" smtClean="0">
                <a:latin typeface="Times New Roman" pitchFamily="18" charset="0"/>
                <a:cs typeface="Times New Roman" pitchFamily="18" charset="0"/>
              </a:rPr>
              <a:t>1.Name Clause</a:t>
            </a:r>
          </a:p>
          <a:p>
            <a:pPr>
              <a:lnSpc>
                <a:spcPct val="150000"/>
              </a:lnSpc>
            </a:pPr>
            <a:r>
              <a:rPr lang="en-IN" sz="2000" dirty="0" smtClean="0">
                <a:latin typeface="Times New Roman" pitchFamily="18" charset="0"/>
                <a:cs typeface="Times New Roman" pitchFamily="18" charset="0"/>
              </a:rPr>
              <a:t>2.Situation or domicile Clause</a:t>
            </a:r>
          </a:p>
          <a:p>
            <a:pPr>
              <a:lnSpc>
                <a:spcPct val="150000"/>
              </a:lnSpc>
            </a:pPr>
            <a:r>
              <a:rPr lang="en-IN" sz="2000" dirty="0" smtClean="0">
                <a:latin typeface="Times New Roman" pitchFamily="18" charset="0"/>
                <a:cs typeface="Times New Roman" pitchFamily="18" charset="0"/>
              </a:rPr>
              <a:t>3.Object Clause</a:t>
            </a:r>
          </a:p>
          <a:p>
            <a:pPr>
              <a:lnSpc>
                <a:spcPct val="150000"/>
              </a:lnSpc>
            </a:pPr>
            <a:r>
              <a:rPr lang="en-IN" sz="2000" dirty="0" smtClean="0">
                <a:latin typeface="Times New Roman" pitchFamily="18" charset="0"/>
                <a:cs typeface="Times New Roman" pitchFamily="18" charset="0"/>
              </a:rPr>
              <a:t>4.Liability Clause</a:t>
            </a:r>
          </a:p>
          <a:p>
            <a:pPr>
              <a:lnSpc>
                <a:spcPct val="150000"/>
              </a:lnSpc>
            </a:pPr>
            <a:r>
              <a:rPr lang="en-IN" sz="2000" dirty="0" smtClean="0">
                <a:latin typeface="Times New Roman" pitchFamily="18" charset="0"/>
                <a:cs typeface="Times New Roman" pitchFamily="18" charset="0"/>
              </a:rPr>
              <a:t>5.Capital Clause</a:t>
            </a:r>
          </a:p>
          <a:p>
            <a:pPr>
              <a:lnSpc>
                <a:spcPct val="150000"/>
              </a:lnSpc>
            </a:pPr>
            <a:r>
              <a:rPr lang="en-IN" sz="2000" dirty="0" smtClean="0">
                <a:latin typeface="Times New Roman" pitchFamily="18" charset="0"/>
                <a:cs typeface="Times New Roman" pitchFamily="18" charset="0"/>
              </a:rPr>
              <a:t>6.Association Clause.</a:t>
            </a:r>
            <a:endParaRPr lang="en-US" sz="2000" dirty="0">
              <a:latin typeface="Times New Roman" pitchFamily="18" charset="0"/>
              <a:cs typeface="Times New Roman" pitchFamily="18" charset="0"/>
            </a:endParaRPr>
          </a:p>
          <a:p>
            <a:endParaRPr lang="en-US" dirty="0"/>
          </a:p>
          <a:p>
            <a:endParaRPr lang="en-IN" dirty="0"/>
          </a:p>
        </p:txBody>
      </p:sp>
    </p:spTree>
    <p:extLst>
      <p:ext uri="{BB962C8B-B14F-4D97-AF65-F5344CB8AC3E}">
        <p14:creationId xmlns:p14="http://schemas.microsoft.com/office/powerpoint/2010/main" val="27552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52737"/>
            <a:ext cx="7772400" cy="1440159"/>
          </a:xfrm>
        </p:spPr>
        <p:txBody>
          <a:bodyPr>
            <a:normAutofit/>
          </a:bodyPr>
          <a:lstStyle/>
          <a:p>
            <a:r>
              <a:rPr lang="en-IN" sz="2000" b="1" dirty="0" smtClean="0">
                <a:latin typeface="Times New Roman" pitchFamily="18" charset="0"/>
                <a:cs typeface="Times New Roman" pitchFamily="18" charset="0"/>
              </a:rPr>
              <a:t>Lifting of The Corporate Veil</a:t>
            </a:r>
            <a:endParaRPr lang="en-IN" sz="2000" b="1" dirty="0">
              <a:latin typeface="Times New Roman" pitchFamily="18" charset="0"/>
              <a:cs typeface="Times New Roman" pitchFamily="18" charset="0"/>
            </a:endParaRPr>
          </a:p>
        </p:txBody>
      </p:sp>
      <p:sp>
        <p:nvSpPr>
          <p:cNvPr id="3" name="Subtitle 2"/>
          <p:cNvSpPr>
            <a:spLocks noGrp="1"/>
          </p:cNvSpPr>
          <p:nvPr>
            <p:ph type="subTitle" idx="1"/>
          </p:nvPr>
        </p:nvSpPr>
        <p:spPr>
          <a:xfrm>
            <a:off x="611560" y="2276872"/>
            <a:ext cx="8056984" cy="3696816"/>
          </a:xfrm>
        </p:spPr>
        <p:txBody>
          <a:bodyPr>
            <a:normAutofit/>
          </a:bodyPr>
          <a:lstStyle/>
          <a:p>
            <a:pPr algn="l">
              <a:lnSpc>
                <a:spcPct val="150000"/>
              </a:lnSpc>
            </a:pPr>
            <a:r>
              <a:rPr lang="en-IN" sz="2000" dirty="0" smtClean="0">
                <a:solidFill>
                  <a:schemeClr val="tx1"/>
                </a:solidFill>
                <a:latin typeface="Times New Roman" pitchFamily="18" charset="0"/>
                <a:cs typeface="Times New Roman" pitchFamily="18" charset="0"/>
              </a:rPr>
              <a:t>The term ‘Lifting of corporate veil’ means ignoring the separate legal entity of the company, and looking into the realities. It is an important doctrine in the company law, according to which in certain circumstances, the separate legal entity of the company not taken into account. The company and its members re treated as one person.</a:t>
            </a:r>
            <a:endParaRPr lang="en-IN"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0245380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itchFamily="18" charset="0"/>
                <a:cs typeface="Times New Roman" pitchFamily="18" charset="0"/>
              </a:rPr>
              <a:t>Doctrine of ULTRA VIRES</a:t>
            </a:r>
            <a:endParaRPr lang="en-IN"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nSpc>
                <a:spcPct val="150000"/>
              </a:lnSpc>
            </a:pPr>
            <a:r>
              <a:rPr lang="en-US" sz="2200" dirty="0" smtClean="0">
                <a:latin typeface="Times New Roman" pitchFamily="18" charset="0"/>
                <a:cs typeface="Times New Roman" pitchFamily="18" charset="0"/>
              </a:rPr>
              <a:t>The world ultra means </a:t>
            </a:r>
            <a:r>
              <a:rPr lang="en-US" sz="2200" dirty="0" smtClean="0">
                <a:solidFill>
                  <a:srgbClr val="FF0000"/>
                </a:solidFill>
                <a:latin typeface="Times New Roman" pitchFamily="18" charset="0"/>
                <a:cs typeface="Times New Roman" pitchFamily="18" charset="0"/>
              </a:rPr>
              <a:t>beyond</a:t>
            </a:r>
            <a:r>
              <a:rPr lang="en-US" sz="2200" dirty="0" smtClean="0">
                <a:latin typeface="Times New Roman" pitchFamily="18" charset="0"/>
                <a:cs typeface="Times New Roman" pitchFamily="18" charset="0"/>
              </a:rPr>
              <a:t> vires means </a:t>
            </a:r>
            <a:r>
              <a:rPr lang="en-US" sz="2200" dirty="0" smtClean="0">
                <a:solidFill>
                  <a:srgbClr val="FF0000"/>
                </a:solidFill>
                <a:latin typeface="Times New Roman" pitchFamily="18" charset="0"/>
                <a:cs typeface="Times New Roman" pitchFamily="18" charset="0"/>
              </a:rPr>
              <a:t>power.</a:t>
            </a:r>
          </a:p>
          <a:p>
            <a:pPr>
              <a:lnSpc>
                <a:spcPct val="150000"/>
              </a:lnSpc>
            </a:pPr>
            <a:r>
              <a:rPr lang="en-US" sz="2200" dirty="0">
                <a:latin typeface="Times New Roman" pitchFamily="18" charset="0"/>
                <a:cs typeface="Times New Roman" pitchFamily="18" charset="0"/>
              </a:rPr>
              <a:t>ULTRA </a:t>
            </a:r>
            <a:r>
              <a:rPr lang="en-US" sz="2200" dirty="0" smtClean="0">
                <a:latin typeface="Times New Roman" pitchFamily="18" charset="0"/>
                <a:cs typeface="Times New Roman" pitchFamily="18" charset="0"/>
              </a:rPr>
              <a:t>VIRES means an act which is beyond the powers. </a:t>
            </a:r>
            <a:endParaRPr lang="en-IN" sz="2200" dirty="0" smtClean="0">
              <a:solidFill>
                <a:srgbClr val="FF0000"/>
              </a:solidFill>
              <a:latin typeface="Times New Roman" pitchFamily="18" charset="0"/>
              <a:cs typeface="Times New Roman" pitchFamily="18" charset="0"/>
            </a:endParaRPr>
          </a:p>
          <a:p>
            <a:pPr>
              <a:lnSpc>
                <a:spcPct val="150000"/>
              </a:lnSpc>
            </a:pPr>
            <a:r>
              <a:rPr lang="en-US" sz="2200" dirty="0" smtClean="0">
                <a:solidFill>
                  <a:srgbClr val="FF0000"/>
                </a:solidFill>
                <a:latin typeface="Times New Roman" pitchFamily="18" charset="0"/>
                <a:cs typeface="Times New Roman" pitchFamily="18" charset="0"/>
              </a:rPr>
              <a:t>Doctrine of ultra vires means  an act which is beyond the powers of the company and become void.</a:t>
            </a:r>
          </a:p>
          <a:p>
            <a:pPr marL="0" indent="0">
              <a:lnSpc>
                <a:spcPct val="150000"/>
              </a:lnSpc>
              <a:buNone/>
            </a:pPr>
            <a:r>
              <a:rPr lang="en-US" sz="2200" b="1" dirty="0" smtClean="0">
                <a:latin typeface="Times New Roman" pitchFamily="18" charset="0"/>
                <a:cs typeface="Times New Roman" pitchFamily="18" charset="0"/>
              </a:rPr>
              <a:t>Consequences:</a:t>
            </a:r>
            <a:r>
              <a:rPr lang="en-US" sz="2200" dirty="0" smtClean="0">
                <a:latin typeface="Times New Roman" pitchFamily="18" charset="0"/>
                <a:cs typeface="Times New Roman" pitchFamily="18" charset="0"/>
              </a:rPr>
              <a:t> </a:t>
            </a:r>
          </a:p>
          <a:p>
            <a:pPr>
              <a:lnSpc>
                <a:spcPct val="150000"/>
              </a:lnSpc>
            </a:pPr>
            <a:r>
              <a:rPr lang="en-US" sz="2200" dirty="0" smtClean="0">
                <a:latin typeface="Times New Roman" pitchFamily="18" charset="0"/>
                <a:cs typeface="Times New Roman" pitchFamily="18" charset="0"/>
              </a:rPr>
              <a:t>the company cannot sue any person for enforcement of any of its rights    under an ultra vires.</a:t>
            </a:r>
          </a:p>
          <a:p>
            <a:pPr>
              <a:lnSpc>
                <a:spcPct val="150000"/>
              </a:lnSpc>
            </a:pPr>
            <a:r>
              <a:rPr lang="en-US" sz="2200" dirty="0" smtClean="0">
                <a:latin typeface="Times New Roman" pitchFamily="18" charset="0"/>
                <a:cs typeface="Times New Roman" pitchFamily="18" charset="0"/>
              </a:rPr>
              <a:t>The directors of the company may be held personally liable to the outsiders for an ultra vires act.</a:t>
            </a:r>
          </a:p>
          <a:p>
            <a:pPr marL="0" indent="0">
              <a:lnSpc>
                <a:spcPct val="150000"/>
              </a:lnSpc>
              <a:buNone/>
            </a:pPr>
            <a:r>
              <a:rPr lang="en-US" sz="2000" dirty="0" smtClean="0">
                <a:solidFill>
                  <a:srgbClr val="FF0000"/>
                </a:solidFill>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074471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normAutofit/>
          </a:bodyPr>
          <a:lstStyle/>
          <a:p>
            <a:r>
              <a:rPr lang="en-US" b="1" dirty="0" smtClean="0">
                <a:latin typeface="Times New Roman" pitchFamily="18" charset="0"/>
                <a:cs typeface="Times New Roman" pitchFamily="18" charset="0"/>
              </a:rPr>
              <a:t>Articles of Association</a:t>
            </a:r>
            <a:endParaRPr lang="en-IN" b="1" dirty="0">
              <a:latin typeface="Times New Roman" pitchFamily="18" charset="0"/>
              <a:cs typeface="Times New Roman" pitchFamily="18" charset="0"/>
            </a:endParaRPr>
          </a:p>
        </p:txBody>
      </p:sp>
      <p:sp>
        <p:nvSpPr>
          <p:cNvPr id="3" name="Content Placeholder 2"/>
          <p:cNvSpPr>
            <a:spLocks noGrp="1"/>
          </p:cNvSpPr>
          <p:nvPr>
            <p:ph idx="1"/>
          </p:nvPr>
        </p:nvSpPr>
        <p:spPr>
          <a:xfrm>
            <a:off x="179512" y="692696"/>
            <a:ext cx="8856984" cy="6048672"/>
          </a:xfrm>
        </p:spPr>
        <p:txBody>
          <a:bodyPr>
            <a:noAutofit/>
          </a:bodyPr>
          <a:lstStyle/>
          <a:p>
            <a:pPr marL="0" indent="0">
              <a:lnSpc>
                <a:spcPct val="150000"/>
              </a:lnSpc>
              <a:buNone/>
            </a:pPr>
            <a:r>
              <a:rPr lang="en-US" sz="2000" dirty="0" smtClean="0">
                <a:latin typeface="Times New Roman" pitchFamily="18" charset="0"/>
                <a:cs typeface="Times New Roman" pitchFamily="18" charset="0"/>
              </a:rPr>
              <a:t>A document that outline the responsibilities of the directors, the kind of business to be undertaken, and the means by which sharehol</a:t>
            </a:r>
            <a:r>
              <a:rPr lang="en-US" sz="2000" dirty="0">
                <a:latin typeface="Times New Roman" pitchFamily="18" charset="0"/>
                <a:cs typeface="Times New Roman" pitchFamily="18" charset="0"/>
              </a:rPr>
              <a:t>ders exert control over the board of directors</a:t>
            </a:r>
            <a:r>
              <a:rPr lang="en-US" sz="2000" dirty="0" smtClean="0">
                <a:latin typeface="Times New Roman" pitchFamily="18" charset="0"/>
                <a:cs typeface="Times New Roman" pitchFamily="18" charset="0"/>
              </a:rPr>
              <a:t>.</a:t>
            </a:r>
          </a:p>
          <a:p>
            <a:pPr marL="0" indent="0">
              <a:lnSpc>
                <a:spcPct val="150000"/>
              </a:lnSpc>
              <a:buNone/>
            </a:pPr>
            <a:r>
              <a:rPr lang="en-IN" sz="2000" dirty="0" smtClean="0">
                <a:latin typeface="Times New Roman" pitchFamily="18" charset="0"/>
                <a:cs typeface="Times New Roman" pitchFamily="18" charset="0"/>
              </a:rPr>
              <a:t>The </a:t>
            </a:r>
            <a:r>
              <a:rPr lang="en-IN" sz="2000" dirty="0">
                <a:latin typeface="Times New Roman" pitchFamily="18" charset="0"/>
                <a:cs typeface="Times New Roman" pitchFamily="18" charset="0"/>
              </a:rPr>
              <a:t>Companies Act, 2013 defines ‘articles’ as the “articles of association of a company originally framed, or as altered from time to time in pursuance of any previous company laws or of the present.” The Articles of Association of a company are that which prescribe the rules, regulations and the bye-laws for the internal management of the company, the conduct of its business, and is a document of paramount significance in the life of a company</a:t>
            </a:r>
            <a:r>
              <a:rPr lang="en-IN" sz="2000" dirty="0" smtClean="0">
                <a:latin typeface="Times New Roman" pitchFamily="18" charset="0"/>
                <a:cs typeface="Times New Roman" pitchFamily="18" charset="0"/>
              </a:rPr>
              <a:t>.</a:t>
            </a:r>
          </a:p>
          <a:p>
            <a:pPr marL="0" indent="0">
              <a:lnSpc>
                <a:spcPct val="150000"/>
              </a:lnSpc>
              <a:buNone/>
            </a:pPr>
            <a:r>
              <a:rPr lang="en-IN" sz="2000" dirty="0">
                <a:latin typeface="Times New Roman" pitchFamily="18" charset="0"/>
                <a:cs typeface="Times New Roman" pitchFamily="18" charset="0"/>
              </a:rPr>
              <a:t> The Articles of a company have often been compared to a rule book of the company’s working, that regulates the management and powers of the company and its officers</a:t>
            </a:r>
          </a:p>
        </p:txBody>
      </p:sp>
    </p:spTree>
    <p:extLst>
      <p:ext uri="{BB962C8B-B14F-4D97-AF65-F5344CB8AC3E}">
        <p14:creationId xmlns:p14="http://schemas.microsoft.com/office/powerpoint/2010/main" val="4030362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6836355</TotalTime>
  <Words>1073</Words>
  <Application>Microsoft Office PowerPoint</Application>
  <PresentationFormat>On-screen Show (4:3)</PresentationFormat>
  <Paragraphs>102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MODULE 2 FORMATION OF A COMPANY</vt:lpstr>
      <vt:lpstr>PowerPoint Presentation</vt:lpstr>
      <vt:lpstr>PowerPoint Presentation</vt:lpstr>
      <vt:lpstr>PowerPoint Presentation</vt:lpstr>
      <vt:lpstr>PowerPoint Presentation</vt:lpstr>
      <vt:lpstr>PowerPoint Presentation</vt:lpstr>
      <vt:lpstr>Lifting of The Corporate Veil</vt:lpstr>
      <vt:lpstr>Doctrine of ULTRA VIRES</vt:lpstr>
      <vt:lpstr>Articles of Association</vt:lpstr>
      <vt:lpstr>PowerPoint Presentation</vt:lpstr>
      <vt:lpstr>Difference between Memorandum and Articles of Association</vt:lpstr>
      <vt:lpstr>WINDING OF COMPANIES AND MODES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Lifting of The Corporate Veil</dc:title>
  <dc:creator>ADMIN</dc:creator>
  <cp:lastModifiedBy>office2</cp:lastModifiedBy>
  <cp:revision>20</cp:revision>
  <dcterms:created xsi:type="dcterms:W3CDTF">2008-12-31T18:35:37Z</dcterms:created>
  <dcterms:modified xsi:type="dcterms:W3CDTF">2023-01-13T06:28:29Z</dcterms:modified>
</cp:coreProperties>
</file>